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73" r:id="rId4"/>
    <p:sldId id="272" r:id="rId5"/>
    <p:sldId id="274" r:id="rId6"/>
    <p:sldId id="275" r:id="rId7"/>
    <p:sldId id="276" r:id="rId8"/>
    <p:sldId id="277" r:id="rId9"/>
    <p:sldId id="278" r:id="rId10"/>
    <p:sldId id="266" r:id="rId11"/>
    <p:sldId id="258" r:id="rId12"/>
    <p:sldId id="259" r:id="rId13"/>
    <p:sldId id="260" r:id="rId14"/>
    <p:sldId id="261" r:id="rId15"/>
    <p:sldId id="262" r:id="rId16"/>
    <p:sldId id="268" r:id="rId17"/>
    <p:sldId id="263" r:id="rId18"/>
    <p:sldId id="269" r:id="rId19"/>
    <p:sldId id="270" r:id="rId20"/>
    <p:sldId id="271" r:id="rId21"/>
    <p:sldId id="264" r:id="rId22"/>
    <p:sldId id="279" r:id="rId23"/>
    <p:sldId id="280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CB4D-1ECA-491D-B592-A1C3506B7362}" type="datetimeFigureOut">
              <a:rPr lang="pl-PL" smtClean="0"/>
              <a:t>2013-03-15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81179-A681-4B1B-8081-74AAB589CC6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bfg.pl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okik.gov.pl/download.php?id=969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ip.knf.gov.pl/?l=/Urzad_Komisji/042_Ostrzezenia_publiczne/000_index.html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3400" y="1643050"/>
            <a:ext cx="8253442" cy="3143272"/>
          </a:xfrm>
        </p:spPr>
        <p:txBody>
          <a:bodyPr>
            <a:normAutofit/>
          </a:bodyPr>
          <a:lstStyle/>
          <a:p>
            <a:pPr algn="ctr"/>
            <a:r>
              <a:rPr lang="pl-PL" sz="6600" b="1" dirty="0" smtClean="0">
                <a:solidFill>
                  <a:schemeClr val="tx2">
                    <a:lumMod val="75000"/>
                  </a:schemeClr>
                </a:solidFill>
              </a:rPr>
              <a:t>Jak odróżnić </a:t>
            </a:r>
            <a:br>
              <a:rPr lang="pl-PL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6600" b="1" dirty="0" smtClean="0">
                <a:solidFill>
                  <a:schemeClr val="tx2">
                    <a:lumMod val="75000"/>
                  </a:schemeClr>
                </a:solidFill>
              </a:rPr>
              <a:t>instytucję bankową </a:t>
            </a:r>
            <a:br>
              <a:rPr lang="pl-PL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6600" b="1" dirty="0" smtClean="0">
                <a:solidFill>
                  <a:schemeClr val="tx2">
                    <a:lumMod val="75000"/>
                  </a:schemeClr>
                </a:solidFill>
              </a:rPr>
              <a:t>od </a:t>
            </a:r>
            <a:r>
              <a:rPr lang="pl-PL" sz="6600" b="1" dirty="0" err="1" smtClean="0">
                <a:solidFill>
                  <a:schemeClr val="tx2">
                    <a:lumMod val="75000"/>
                  </a:schemeClr>
                </a:solidFill>
              </a:rPr>
              <a:t>parabankowej</a:t>
            </a:r>
            <a:r>
              <a:rPr lang="pl-PL" sz="66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pl-PL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071538" y="5500702"/>
            <a:ext cx="71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 smtClean="0"/>
              <a:t>Opracowanie: Robert Budziszewski  </a:t>
            </a:r>
            <a:endParaRPr lang="pl-P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/>
          </a:bodyPr>
          <a:lstStyle/>
          <a:p>
            <a:pPr algn="l"/>
            <a:r>
              <a:rPr lang="pl-PL" sz="4000" dirty="0"/>
              <a:t>Środki finansowe lokowane przez konsumentów w bankach są zabezpieczone poprzez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u="sng" dirty="0" smtClean="0">
                <a:hlinkClick r:id="rId2"/>
              </a:rPr>
              <a:t>Bankowy </a:t>
            </a:r>
            <a:r>
              <a:rPr lang="pl-PL" sz="4000" u="sng" dirty="0">
                <a:hlinkClick r:id="rId2"/>
              </a:rPr>
              <a:t>Fundusz Gwarancyjny</a:t>
            </a:r>
            <a:r>
              <a:rPr lang="pl-PL" sz="4000" dirty="0"/>
              <a:t>,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który w </a:t>
            </a:r>
            <a:r>
              <a:rPr lang="pl-PL" sz="4000" dirty="0"/>
              <a:t>przypadku niewypłacalności banku zwraca konsumentom ich pieniądze (do kwoty 100 tys. euro)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b="1" dirty="0" smtClean="0"/>
              <a:t>Nie </a:t>
            </a:r>
            <a:r>
              <a:rPr lang="pl-PL" b="1" dirty="0"/>
              <a:t>istnieje prawna definicja </a:t>
            </a:r>
            <a:r>
              <a:rPr lang="pl-PL" dirty="0"/>
              <a:t>pojęcia „</a:t>
            </a:r>
            <a:r>
              <a:rPr lang="pl-PL" dirty="0" err="1"/>
              <a:t>parabank</a:t>
            </a:r>
            <a:r>
              <a:rPr lang="pl-PL" dirty="0"/>
              <a:t>”.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Potocznie </a:t>
            </a:r>
            <a:r>
              <a:rPr lang="pl-PL" dirty="0"/>
              <a:t>takim mianem określa się instytucje, które w ramach działalności gospodarczej świadczą usługi </a:t>
            </a:r>
            <a:r>
              <a:rPr lang="pl-PL" b="1" dirty="0"/>
              <a:t>podobne</a:t>
            </a:r>
            <a:r>
              <a:rPr lang="pl-PL" dirty="0"/>
              <a:t> do usług świadczonych przez banki.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>Przede </a:t>
            </a:r>
            <a:r>
              <a:rPr lang="pl-PL" dirty="0"/>
              <a:t>wszystkim udzielają konsumentom pożyczek i taka działalność, o ile nie narusza przepisów regulujących ich udzielanie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w szczególności kodeksu cywilnego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ustawy o kredycie konsumenckim) jest dozwolona.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/>
              <a:t>Oferty </a:t>
            </a:r>
            <a:r>
              <a:rPr lang="pl-PL" dirty="0" err="1"/>
              <a:t>parabanków</a:t>
            </a:r>
            <a:r>
              <a:rPr lang="pl-PL" dirty="0"/>
              <a:t> zachęcają brakiem skomplikowanych procedur i wysokich wymagań dotyczących zdolności kredytowej przy zawieraniu umów. Zwykle jednak </a:t>
            </a:r>
            <a:r>
              <a:rPr lang="pl-PL" b="1" dirty="0">
                <a:solidFill>
                  <a:srgbClr val="FF0000"/>
                </a:solidFill>
              </a:rPr>
              <a:t>wiążą się z bardzo wysokimi kosztami</a:t>
            </a:r>
            <a:r>
              <a:rPr lang="pl-PL" dirty="0"/>
              <a:t>, które mogą wielokrotnie przewyższać koszty </a:t>
            </a:r>
            <a:r>
              <a:rPr lang="pl-PL" dirty="0" smtClean="0"/>
              <a:t>kredytów </a:t>
            </a:r>
            <a:r>
              <a:rPr lang="pl-PL" dirty="0"/>
              <a:t>udzielanych przez banki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Oprócz </a:t>
            </a:r>
            <a:r>
              <a:rPr lang="pl-PL" dirty="0" err="1"/>
              <a:t>parabanków</a:t>
            </a:r>
            <a:r>
              <a:rPr lang="pl-PL" dirty="0"/>
              <a:t> udzielających pożyczek istnieją również </a:t>
            </a:r>
            <a:r>
              <a:rPr lang="pl-PL" dirty="0" err="1"/>
              <a:t>parabanki</a:t>
            </a:r>
            <a:r>
              <a:rPr lang="pl-PL" dirty="0"/>
              <a:t>, które oferują konsumentom produkty </a:t>
            </a:r>
            <a:r>
              <a:rPr lang="pl-PL" b="1" dirty="0"/>
              <a:t>podobne</a:t>
            </a:r>
            <a:r>
              <a:rPr lang="pl-PL" dirty="0"/>
              <a:t> do lokat oszczędnościowych.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/>
              <a:t>W tym miejscu należy podkreślić,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że </a:t>
            </a:r>
            <a:r>
              <a:rPr lang="pl-PL" dirty="0"/>
              <a:t>przepis art. 171 prawa bankowego </a:t>
            </a:r>
            <a:r>
              <a:rPr lang="pl-PL" b="1" dirty="0"/>
              <a:t>przewiduje sankcję karną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za </a:t>
            </a:r>
            <a:r>
              <a:rPr lang="pl-PL" dirty="0"/>
              <a:t>gromadzenie bez zezwolenia środków pieniężnych klientów w celu obciążania ich ryzykiem.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err="1"/>
              <a:t>Parabanki</a:t>
            </a:r>
            <a:r>
              <a:rPr lang="pl-PL" dirty="0"/>
              <a:t> </a:t>
            </a:r>
            <a:r>
              <a:rPr lang="pl-PL" b="1" dirty="0"/>
              <a:t>nie są uprawnione </a:t>
            </a:r>
            <a:r>
              <a:rPr lang="pl-PL" dirty="0"/>
              <a:t>do gromadzenia środków pieniężnych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obciążania ich ryzykiem, gdyż są to czynności bankowe, na których wykonywanie podmiot powinien uzyskać zezwolenie od Komisji Nadzoru Finansowego.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/>
              <a:t>Powierzenie oszczędności podmiotowi zajmującemu się tego typu działalnością </a:t>
            </a:r>
            <a:r>
              <a:rPr lang="pl-PL" b="1" dirty="0">
                <a:solidFill>
                  <a:srgbClr val="FF0000"/>
                </a:solidFill>
              </a:rPr>
              <a:t>związane jest z bardzo dużym ryzykiem</a:t>
            </a:r>
            <a:r>
              <a:rPr lang="pl-PL" dirty="0"/>
              <a:t>, ponieważ wspomniane instytucje </a:t>
            </a:r>
            <a:r>
              <a:rPr lang="pl-PL" b="1" dirty="0"/>
              <a:t>nie są nadzorowane </a:t>
            </a:r>
            <a:r>
              <a:rPr lang="pl-PL" dirty="0"/>
              <a:t>przez 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Komisję Nadzoru Finansowego.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Jeżeli </a:t>
            </a:r>
            <a:r>
              <a:rPr lang="pl-PL" dirty="0" smtClean="0"/>
              <a:t>konsument </a:t>
            </a:r>
            <a:r>
              <a:rPr lang="pl-PL" dirty="0"/>
              <a:t>powierzy środki finansowe instytucji innej niż </a:t>
            </a:r>
            <a:r>
              <a:rPr lang="pl-PL" dirty="0" err="1"/>
              <a:t>bank</a:t>
            </a:r>
            <a:r>
              <a:rPr lang="pl-PL" dirty="0"/>
              <a:t>, w przypadku jej niewypłacalności </a:t>
            </a:r>
            <a:r>
              <a:rPr lang="pl-PL" b="1" dirty="0">
                <a:solidFill>
                  <a:srgbClr val="FF0000"/>
                </a:solidFill>
              </a:rPr>
              <a:t>nie otrzyma zwrotu</a:t>
            </a:r>
            <a:r>
              <a:rPr lang="pl-PL" dirty="0"/>
              <a:t> swoich środków z Bankowego Funduszu Gwarancyjnego.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err="1" smtClean="0"/>
              <a:t>Parabanki</a:t>
            </a:r>
            <a:r>
              <a:rPr lang="pl-PL" dirty="0" smtClean="0"/>
              <a:t> </a:t>
            </a:r>
            <a:r>
              <a:rPr lang="pl-PL" b="1" dirty="0" smtClean="0"/>
              <a:t>nie </a:t>
            </a:r>
            <a:r>
              <a:rPr lang="pl-PL" b="1" dirty="0"/>
              <a:t>posiadają </a:t>
            </a:r>
            <a:r>
              <a:rPr lang="pl-PL" b="1" dirty="0" smtClean="0"/>
              <a:t>żadnych </a:t>
            </a:r>
            <a:r>
              <a:rPr lang="pl-PL" b="1" dirty="0"/>
              <a:t>zabezpieczeń </a:t>
            </a:r>
            <a:r>
              <a:rPr lang="pl-PL" dirty="0"/>
              <a:t>zwrotu środków powierzonych im przez konsumentów</a:t>
            </a:r>
            <a:r>
              <a:rPr lang="pl-PL" dirty="0" smtClean="0"/>
              <a:t>. Niektóre, </a:t>
            </a:r>
            <a:r>
              <a:rPr lang="pl-PL" dirty="0"/>
              <a:t>aby uwiarygodnić bezpieczeństwo powierzonych im </a:t>
            </a:r>
            <a:r>
              <a:rPr lang="pl-PL" dirty="0" smtClean="0"/>
              <a:t>środków, </a:t>
            </a:r>
            <a:r>
              <a:rPr lang="pl-PL" dirty="0"/>
              <a:t>oferują różnego rodzaju ubezpieczenia, bądź zakładają </a:t>
            </a:r>
            <a:r>
              <a:rPr lang="pl-PL" dirty="0" err="1"/>
              <a:t>pozabankowe</a:t>
            </a:r>
            <a:r>
              <a:rPr lang="pl-PL" dirty="0"/>
              <a:t> fundusze gwarancyjne.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/>
              <a:t>Bank to instytucja, której działalność jest szczegółowo regulowana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ustawie  </a:t>
            </a:r>
            <a:r>
              <a:rPr lang="pl-PL" u="sng" dirty="0" smtClean="0">
                <a:hlinkClick r:id="rId2"/>
              </a:rPr>
              <a:t>Prawo </a:t>
            </a:r>
            <a:r>
              <a:rPr lang="pl-PL" u="sng" dirty="0">
                <a:hlinkClick r:id="rId2"/>
              </a:rPr>
              <a:t>bankowe</a:t>
            </a:r>
            <a:r>
              <a:rPr lang="pl-PL" dirty="0"/>
              <a:t>.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Instytucje </a:t>
            </a:r>
            <a:r>
              <a:rPr lang="pl-PL" dirty="0"/>
              <a:t>bankowe podlegają ścisłemu nadzorowi, który sprawowany jest przez Komisję Nadzoru Finansowego. 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4429156"/>
          </a:xfrm>
        </p:spPr>
        <p:txBody>
          <a:bodyPr>
            <a:noAutofit/>
          </a:bodyPr>
          <a:lstStyle/>
          <a:p>
            <a:r>
              <a:rPr lang="pl-PL" sz="3600" dirty="0"/>
              <a:t>Należy jednak pamiętać, że ubezpieczenie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czy </a:t>
            </a:r>
            <a:r>
              <a:rPr lang="pl-PL" sz="3600" dirty="0"/>
              <a:t>też </a:t>
            </a:r>
            <a:r>
              <a:rPr lang="pl-PL" sz="3600" dirty="0" err="1"/>
              <a:t>pozabankowy</a:t>
            </a:r>
            <a:r>
              <a:rPr lang="pl-PL" sz="3600" dirty="0"/>
              <a:t> fundusz gwarantujący rzekomo bezpieczeństwo powierzonych </a:t>
            </a:r>
            <a:r>
              <a:rPr lang="pl-PL" sz="3600" dirty="0" err="1"/>
              <a:t>parabankowi</a:t>
            </a:r>
            <a:r>
              <a:rPr lang="pl-PL" sz="3600" dirty="0"/>
              <a:t> pieniędzy, </a:t>
            </a:r>
            <a:r>
              <a:rPr lang="pl-PL" sz="3600" b="1" dirty="0">
                <a:solidFill>
                  <a:srgbClr val="FF0000"/>
                </a:solidFill>
              </a:rPr>
              <a:t>opiewają na zbyt niskie kwoty</a:t>
            </a:r>
            <a:r>
              <a:rPr lang="pl-PL" sz="3600" dirty="0"/>
              <a:t>, aby konsumenci w przypadku niewypłacalności takiej instytucji otrzymali zwrot swoich środków. </a:t>
            </a:r>
            <a:r>
              <a:rPr lang="pl-PL" sz="3600" dirty="0" smtClean="0"/>
              <a:t>Ponadto </a:t>
            </a:r>
            <a:r>
              <a:rPr lang="pl-PL" sz="3600" b="1" dirty="0" smtClean="0">
                <a:solidFill>
                  <a:srgbClr val="FF0000"/>
                </a:solidFill>
              </a:rPr>
              <a:t>nie </a:t>
            </a:r>
            <a:r>
              <a:rPr lang="pl-PL" sz="3600" b="1" dirty="0">
                <a:solidFill>
                  <a:srgbClr val="FF0000"/>
                </a:solidFill>
              </a:rPr>
              <a:t>są regulowane przepisami</a:t>
            </a:r>
            <a:r>
              <a:rPr lang="pl-PL" sz="3600" dirty="0"/>
              <a:t> obowiązującego prawa.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>KNF sprawdza</a:t>
            </a:r>
            <a:r>
              <a:rPr lang="pl-PL" dirty="0"/>
              <a:t>, czy sposób działania banków nie zagraża bezpieczeństwu środków powierzonych im przez </a:t>
            </a:r>
            <a:r>
              <a:rPr lang="pl-PL" dirty="0" smtClean="0"/>
              <a:t>klientów, </a:t>
            </a:r>
            <a:r>
              <a:rPr lang="pl-PL" dirty="0"/>
              <a:t>publikuje też tzw. „</a:t>
            </a:r>
            <a:r>
              <a:rPr lang="pl-PL" u="sng" dirty="0">
                <a:hlinkClick r:id="rId2"/>
              </a:rPr>
              <a:t>czarną listę</a:t>
            </a:r>
            <a:r>
              <a:rPr lang="pl-PL" dirty="0"/>
              <a:t>” podmiotów podejrzanych o prowadzenie działalności bankowej bez wymaganego prawem zezwolenia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0" y="1428735"/>
          <a:ext cx="9144000" cy="5431157"/>
        </p:xfrm>
        <a:graphic>
          <a:graphicData uri="http://schemas.openxmlformats.org/drawingml/2006/table">
            <a:tbl>
              <a:tblPr/>
              <a:tblGrid>
                <a:gridCol w="3047338"/>
                <a:gridCol w="3048331"/>
                <a:gridCol w="3048331"/>
              </a:tblGrid>
              <a:tr h="52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latin typeface="Calibri"/>
                          <a:ea typeface="Calibri"/>
                          <a:cs typeface="Times New Roman"/>
                        </a:rPr>
                        <a:t>Bank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 err="1">
                          <a:latin typeface="Calibri"/>
                          <a:ea typeface="Calibri"/>
                          <a:cs typeface="Times New Roman"/>
                        </a:rPr>
                        <a:t>Parabank</a:t>
                      </a:r>
                      <a:endParaRPr lang="pl-PL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Calibri"/>
                          <a:ea typeface="Calibri"/>
                          <a:cs typeface="Times New Roman"/>
                        </a:rPr>
                        <a:t>Kapitał założycielski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Min. 1 mln euro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Calibri"/>
                          <a:ea typeface="Calibri"/>
                          <a:cs typeface="Times New Roman"/>
                        </a:rPr>
                        <a:t>Min. </a:t>
                      </a:r>
                      <a:r>
                        <a:rPr lang="pl-PL" sz="2800" dirty="0">
                          <a:latin typeface="Calibri"/>
                          <a:ea typeface="Calibri"/>
                          <a:cs typeface="Times New Roman"/>
                        </a:rPr>
                        <a:t>5 tys. zł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Nadzór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Komisja Nadzoru Finansowego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Brak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Calibri"/>
                          <a:ea typeface="Calibri"/>
                          <a:cs typeface="Times New Roman"/>
                        </a:rPr>
                        <a:t>Wymagania wobec członków zarządu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Określone wykształcenie i doświadczenie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Brak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2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Calibri"/>
                          <a:ea typeface="Calibri"/>
                          <a:cs typeface="Times New Roman"/>
                        </a:rPr>
                        <a:t>Gwarancja </a:t>
                      </a:r>
                      <a:r>
                        <a:rPr lang="pl-PL" sz="2800" dirty="0">
                          <a:latin typeface="Calibri"/>
                          <a:ea typeface="Calibri"/>
                          <a:cs typeface="Times New Roman"/>
                        </a:rPr>
                        <a:t>wkładów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Bankowy Fundusz Gwarancyjny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Calibri"/>
                          <a:ea typeface="Calibri"/>
                          <a:cs typeface="Times New Roman"/>
                        </a:rPr>
                        <a:t>Brak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0" y="1500174"/>
          <a:ext cx="9144000" cy="2943673"/>
        </p:xfrm>
        <a:graphic>
          <a:graphicData uri="http://schemas.openxmlformats.org/drawingml/2006/table">
            <a:tbl>
              <a:tblPr/>
              <a:tblGrid>
                <a:gridCol w="3047338"/>
                <a:gridCol w="3048331"/>
                <a:gridCol w="3048331"/>
              </a:tblGrid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>
                          <a:latin typeface="Calibri"/>
                          <a:ea typeface="Calibri"/>
                          <a:cs typeface="Times New Roman"/>
                        </a:rPr>
                        <a:t>Bank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b="1" dirty="0" err="1">
                          <a:latin typeface="Calibri"/>
                          <a:ea typeface="Calibri"/>
                          <a:cs typeface="Times New Roman"/>
                        </a:rPr>
                        <a:t>Parabank</a:t>
                      </a:r>
                      <a:endParaRPr lang="pl-PL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>
                          <a:latin typeface="Calibri"/>
                          <a:ea typeface="Calibri"/>
                          <a:cs typeface="Times New Roman"/>
                        </a:rPr>
                        <a:t>Oprocentowanie kredytów/pożyczek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Max 4-krotność stopy kredytu lombardowego NBP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>
                          <a:latin typeface="Calibri"/>
                          <a:ea typeface="Calibri"/>
                          <a:cs typeface="Times New Roman"/>
                        </a:rPr>
                        <a:t>Nieograniczone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Calibri"/>
                          <a:ea typeface="Calibri"/>
                          <a:cs typeface="Times New Roman"/>
                        </a:rPr>
                        <a:t>Używanie słowa „BANK”</a:t>
                      </a:r>
                      <a:endParaRPr lang="pl-PL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Calibri"/>
                          <a:ea typeface="Calibri"/>
                          <a:cs typeface="Times New Roman"/>
                        </a:rPr>
                        <a:t>Dozwolone</a:t>
                      </a:r>
                      <a:endParaRPr lang="pl-PL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800" dirty="0" smtClean="0">
                          <a:latin typeface="Calibri"/>
                          <a:ea typeface="Calibri"/>
                          <a:cs typeface="Times New Roman"/>
                        </a:rPr>
                        <a:t>ZAKAZANE</a:t>
                      </a:r>
                      <a:endParaRPr lang="pl-PL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/>
          </a:bodyPr>
          <a:lstStyle/>
          <a:p>
            <a:pPr algn="l"/>
            <a:r>
              <a:rPr lang="pl-PL" sz="3600" b="1" dirty="0"/>
              <a:t>Art. 2.</a:t>
            </a:r>
            <a:br>
              <a:rPr lang="pl-PL" sz="3600" b="1" dirty="0"/>
            </a:br>
            <a:r>
              <a:rPr lang="pl-PL" sz="3600" dirty="0"/>
              <a:t>Bank jest osobą prawną utworzoną zgodnie z przepisami ustaw, działającą na podstawie</a:t>
            </a:r>
            <a:br>
              <a:rPr lang="pl-PL" sz="3600" dirty="0"/>
            </a:br>
            <a:r>
              <a:rPr lang="pl-PL" sz="3600" dirty="0"/>
              <a:t>zezwoleń uprawniających do wykonywania czynności bankowych obciążających</a:t>
            </a:r>
            <a:br>
              <a:rPr lang="pl-PL" sz="3600" dirty="0"/>
            </a:br>
            <a:r>
              <a:rPr lang="pl-PL" sz="3600" dirty="0"/>
              <a:t>ryzykiem środki powierzone pod jakimkolwiek tytułem zwrotnym.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/>
              <a:t>Art. </a:t>
            </a:r>
            <a:r>
              <a:rPr lang="pl-PL" sz="3600" b="1" dirty="0" smtClean="0"/>
              <a:t>30.</a:t>
            </a:r>
            <a:br>
              <a:rPr lang="pl-PL" sz="3600" b="1" dirty="0" smtClean="0"/>
            </a:br>
            <a:r>
              <a:rPr lang="pl-PL" sz="3600" dirty="0" smtClean="0"/>
              <a:t>1</a:t>
            </a:r>
            <a:r>
              <a:rPr lang="pl-PL" sz="3600" dirty="0"/>
              <a:t>. Utworzenie banku może nastąpić, jeżeli:</a:t>
            </a:r>
            <a:br>
              <a:rPr lang="pl-PL" sz="3600" dirty="0"/>
            </a:br>
            <a:r>
              <a:rPr lang="pl-PL" sz="3600" dirty="0" smtClean="0"/>
              <a:t>1</a:t>
            </a:r>
            <a:r>
              <a:rPr lang="pl-PL" sz="3600" dirty="0"/>
              <a:t>) zostało zapewnione wyposażenie banku w:</a:t>
            </a:r>
            <a:br>
              <a:rPr lang="pl-PL" sz="3600" dirty="0"/>
            </a:br>
            <a:r>
              <a:rPr lang="pl-PL" sz="3600" dirty="0" smtClean="0"/>
              <a:t>    a</a:t>
            </a:r>
            <a:r>
              <a:rPr lang="pl-PL" sz="3600" dirty="0"/>
              <a:t>) </a:t>
            </a:r>
            <a:r>
              <a:rPr lang="pl-PL" sz="3600" b="1" dirty="0"/>
              <a:t>fundusze własne</a:t>
            </a:r>
            <a:r>
              <a:rPr lang="pl-PL" sz="3600" dirty="0"/>
              <a:t>, których wielkość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powinna </a:t>
            </a:r>
            <a:r>
              <a:rPr lang="pl-PL" sz="3600" dirty="0"/>
              <a:t>być dostosowana do </a:t>
            </a:r>
            <a:r>
              <a:rPr lang="pl-PL" sz="3600" dirty="0" smtClean="0"/>
              <a:t>rodzaju czynności </a:t>
            </a:r>
            <a:r>
              <a:rPr lang="pl-PL" sz="3600" dirty="0"/>
              <a:t>bankowych przewidzianych do wykonywania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i rozmiaru zamierzonej </a:t>
            </a:r>
            <a:r>
              <a:rPr lang="pl-PL" sz="3600" dirty="0"/>
              <a:t>działalności,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/>
          </a:bodyPr>
          <a:lstStyle/>
          <a:p>
            <a:pPr algn="l"/>
            <a:r>
              <a:rPr lang="pl-PL" sz="3200" dirty="0" smtClean="0"/>
              <a:t>   b</a:t>
            </a:r>
            <a:r>
              <a:rPr lang="pl-PL" sz="3200" dirty="0"/>
              <a:t>) pomieszczenia posiadające </a:t>
            </a:r>
            <a:r>
              <a:rPr lang="pl-PL" sz="3200" b="1" dirty="0"/>
              <a:t>odpowiednie urządzenia techniczne, należycie</a:t>
            </a:r>
            <a:br>
              <a:rPr lang="pl-PL" sz="3200" b="1" dirty="0"/>
            </a:br>
            <a:r>
              <a:rPr lang="pl-PL" sz="3200" b="1" dirty="0"/>
              <a:t>zabezpieczające</a:t>
            </a:r>
            <a:r>
              <a:rPr lang="pl-PL" sz="3200" dirty="0"/>
              <a:t> przechowywane w banku wartości, z </a:t>
            </a:r>
            <a:r>
              <a:rPr lang="pl-PL" sz="3200" dirty="0" smtClean="0"/>
              <a:t>uwzględnieniem zakresu </a:t>
            </a:r>
            <a:r>
              <a:rPr lang="pl-PL" sz="3200" dirty="0"/>
              <a:t>i rodzaju prowadzonej działalności bankowej,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Autofit/>
          </a:bodyPr>
          <a:lstStyle/>
          <a:p>
            <a:pPr algn="l"/>
            <a:r>
              <a:rPr lang="pl-PL" sz="3200" dirty="0"/>
              <a:t>2) założyciele oraz osoby przewidziane do objęcia w banku stanowisk </a:t>
            </a:r>
            <a:r>
              <a:rPr lang="pl-PL" sz="3200" dirty="0" smtClean="0"/>
              <a:t>członków zarządu</a:t>
            </a:r>
            <a:r>
              <a:rPr lang="pl-PL" sz="3200" dirty="0"/>
              <a:t>,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w </a:t>
            </a:r>
            <a:r>
              <a:rPr lang="pl-PL" sz="3200" dirty="0"/>
              <a:t>tym prezesa, </a:t>
            </a:r>
            <a:r>
              <a:rPr lang="pl-PL" sz="3200" b="1" dirty="0"/>
              <a:t>dają rękojmię ostrożnego 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i </a:t>
            </a:r>
            <a:r>
              <a:rPr lang="pl-PL" sz="3200" b="1" dirty="0"/>
              <a:t>stabilnego </a:t>
            </a:r>
            <a:r>
              <a:rPr lang="pl-PL" sz="3200" b="1" dirty="0" smtClean="0"/>
              <a:t>zarządzania </a:t>
            </a:r>
            <a:r>
              <a:rPr lang="pl-PL" sz="3200" dirty="0" smtClean="0"/>
              <a:t>bankiem</a:t>
            </a:r>
            <a:r>
              <a:rPr lang="pl-PL" sz="3200" dirty="0"/>
              <a:t>, przy czym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co </a:t>
            </a:r>
            <a:r>
              <a:rPr lang="pl-PL" sz="3200" dirty="0"/>
              <a:t>najmniej dwie osoby przewidziane do objęcia w </a:t>
            </a:r>
            <a:r>
              <a:rPr lang="pl-PL" sz="3200" dirty="0" smtClean="0"/>
              <a:t>banku stanowisk </a:t>
            </a:r>
            <a:r>
              <a:rPr lang="pl-PL" sz="3200" dirty="0"/>
              <a:t>członków zarządu </a:t>
            </a:r>
            <a:r>
              <a:rPr lang="pl-PL" sz="3200" b="1" dirty="0"/>
              <a:t>posiadają wykształcenie i </a:t>
            </a:r>
            <a:r>
              <a:rPr lang="pl-PL" sz="3200" b="1" dirty="0" smtClean="0"/>
              <a:t>doświadczenie zawodowe </a:t>
            </a:r>
            <a:r>
              <a:rPr lang="pl-PL" sz="3200" dirty="0"/>
              <a:t>niezbędne do kierowania bankiem oraz udowodnioną </a:t>
            </a:r>
            <a:r>
              <a:rPr lang="pl-PL" sz="3200" dirty="0" smtClean="0"/>
              <a:t>znajomość języka </a:t>
            </a:r>
            <a:r>
              <a:rPr lang="pl-PL" sz="3200" dirty="0"/>
              <a:t>polskiego,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/>
          </a:bodyPr>
          <a:lstStyle/>
          <a:p>
            <a:pPr algn="l"/>
            <a:r>
              <a:rPr lang="pl-PL" sz="3200" dirty="0"/>
              <a:t>3) (uchylony);</a:t>
            </a:r>
            <a:br>
              <a:rPr lang="pl-PL" sz="3200" dirty="0"/>
            </a:br>
            <a:r>
              <a:rPr lang="pl-PL" sz="3200" dirty="0"/>
              <a:t>4) przedstawiony przez założycieli </a:t>
            </a:r>
            <a:r>
              <a:rPr lang="pl-PL" sz="3200" b="1" dirty="0"/>
              <a:t>plan działalności banku na okres co </a:t>
            </a:r>
            <a:r>
              <a:rPr lang="pl-PL" sz="3200" b="1" dirty="0" smtClean="0"/>
              <a:t>najmniej trzyletni </a:t>
            </a:r>
            <a:r>
              <a:rPr lang="pl-PL" sz="3200" dirty="0"/>
              <a:t>wskazuje, że działalność ta będzie bezpieczna dla środków </a:t>
            </a:r>
            <a:r>
              <a:rPr lang="pl-PL" sz="3200" dirty="0" smtClean="0"/>
              <a:t>pieniężnych gromadzonych </a:t>
            </a:r>
            <a:r>
              <a:rPr lang="pl-PL" sz="3200" dirty="0"/>
              <a:t>w banku.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rmAutofit/>
          </a:bodyPr>
          <a:lstStyle/>
          <a:p>
            <a:pPr algn="l"/>
            <a:r>
              <a:rPr lang="pl-PL" sz="3200" b="1" dirty="0"/>
              <a:t>Art. 32.</a:t>
            </a:r>
            <a:br>
              <a:rPr lang="pl-PL" sz="3200" b="1" dirty="0"/>
            </a:br>
            <a:r>
              <a:rPr lang="pl-PL" sz="3200" dirty="0"/>
              <a:t>1. Wnoszony przez założycieli banku kapitał założycielski, z zastrzeżeniem ust. </a:t>
            </a:r>
            <a:r>
              <a:rPr lang="pl-PL" sz="3200" dirty="0" smtClean="0"/>
              <a:t>2, </a:t>
            </a:r>
            <a:br>
              <a:rPr lang="pl-PL" sz="3200" dirty="0" smtClean="0"/>
            </a:b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</a:rPr>
              <a:t>nie </a:t>
            </a:r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może być niższy</a:t>
            </a:r>
            <a:r>
              <a:rPr lang="pl-PL" sz="3200" dirty="0"/>
              <a:t> od równowartości w złotych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b="1" dirty="0" smtClean="0">
                <a:solidFill>
                  <a:srgbClr val="FF0000"/>
                </a:solidFill>
              </a:rPr>
              <a:t>5 </a:t>
            </a:r>
            <a:r>
              <a:rPr lang="pl-PL" sz="3200" b="1" dirty="0">
                <a:solidFill>
                  <a:srgbClr val="FF0000"/>
                </a:solidFill>
              </a:rPr>
              <a:t>000 </a:t>
            </a:r>
            <a:r>
              <a:rPr lang="pl-PL" sz="3200" b="1" dirty="0" err="1">
                <a:solidFill>
                  <a:srgbClr val="FF0000"/>
                </a:solidFill>
              </a:rPr>
              <a:t>000</a:t>
            </a:r>
            <a:r>
              <a:rPr lang="pl-PL" sz="3200" b="1" dirty="0">
                <a:solidFill>
                  <a:srgbClr val="FF0000"/>
                </a:solidFill>
              </a:rPr>
              <a:t> euro </a:t>
            </a:r>
            <a:r>
              <a:rPr lang="pl-PL" sz="3200" dirty="0" smtClean="0"/>
              <a:t>przeliczonej według </a:t>
            </a:r>
            <a:r>
              <a:rPr lang="pl-PL" sz="3200" dirty="0"/>
              <a:t>kursu średniego ogłaszanego przez Narodowy Bank Polski, </a:t>
            </a:r>
            <a:r>
              <a:rPr lang="pl-PL" sz="3200" dirty="0" smtClean="0"/>
              <a:t>obowiązującego w </a:t>
            </a:r>
            <a:r>
              <a:rPr lang="pl-PL" sz="3200" dirty="0"/>
              <a:t>dniu wydania zezwolenia na utworzenie banku.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857364"/>
            <a:ext cx="8286808" cy="4429156"/>
          </a:xfrm>
        </p:spPr>
        <p:txBody>
          <a:bodyPr>
            <a:noAutofit/>
          </a:bodyPr>
          <a:lstStyle/>
          <a:p>
            <a:pPr algn="l"/>
            <a:r>
              <a:rPr lang="pl-PL" sz="3200" dirty="0"/>
              <a:t>2. </a:t>
            </a:r>
            <a:r>
              <a:rPr lang="pl-PL" sz="3200" u="sng" dirty="0"/>
              <a:t>W przypadku banków spółdzielczych</a:t>
            </a:r>
            <a:r>
              <a:rPr lang="pl-PL" sz="3200" dirty="0"/>
              <a:t>, których założyciele wyrazili zamiar </a:t>
            </a:r>
            <a:r>
              <a:rPr lang="pl-PL" sz="3200" dirty="0" smtClean="0"/>
              <a:t>zawarcia umowy </a:t>
            </a:r>
            <a:r>
              <a:rPr lang="pl-PL" sz="3200" dirty="0"/>
              <a:t>zrzeszenia, na podstawie ustawy o funkcjonowaniu banków </a:t>
            </a:r>
            <a:r>
              <a:rPr lang="pl-PL" sz="3200" dirty="0" smtClean="0"/>
              <a:t>spółdzielczych, ich </a:t>
            </a:r>
            <a:r>
              <a:rPr lang="pl-PL" sz="3200" dirty="0"/>
              <a:t>zrzeszaniu się i </a:t>
            </a:r>
            <a:r>
              <a:rPr lang="pl-PL" sz="3200" dirty="0" smtClean="0"/>
              <a:t>bankach zrzeszających</a:t>
            </a:r>
            <a:r>
              <a:rPr lang="pl-PL" sz="3200" dirty="0"/>
              <a:t>, kapitał założycielski 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</a:rPr>
              <a:t>nie może </a:t>
            </a:r>
            <a:r>
              <a:rPr lang="pl-PL" sz="3200" b="1" dirty="0">
                <a:solidFill>
                  <a:schemeClr val="tx2">
                    <a:lumMod val="75000"/>
                  </a:schemeClr>
                </a:solidFill>
              </a:rPr>
              <a:t>być niższy </a:t>
            </a:r>
            <a:r>
              <a:rPr lang="pl-PL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3200" dirty="0" smtClean="0"/>
              <a:t>od </a:t>
            </a:r>
            <a:r>
              <a:rPr lang="pl-PL" sz="3200" dirty="0"/>
              <a:t>równowartości w złotych </a:t>
            </a:r>
            <a:r>
              <a:rPr lang="pl-PL" sz="3200" b="1" dirty="0">
                <a:solidFill>
                  <a:srgbClr val="FF0000"/>
                </a:solidFill>
              </a:rPr>
              <a:t>1 000 </a:t>
            </a:r>
            <a:r>
              <a:rPr lang="pl-PL" sz="3200" b="1" dirty="0" err="1">
                <a:solidFill>
                  <a:srgbClr val="FF0000"/>
                </a:solidFill>
              </a:rPr>
              <a:t>000</a:t>
            </a:r>
            <a:r>
              <a:rPr lang="pl-PL" sz="3200" b="1" dirty="0">
                <a:solidFill>
                  <a:srgbClr val="FF0000"/>
                </a:solidFill>
              </a:rPr>
              <a:t> euro </a:t>
            </a:r>
            <a:r>
              <a:rPr lang="pl-PL" sz="3200" dirty="0"/>
              <a:t>przeliczonej </a:t>
            </a:r>
            <a:r>
              <a:rPr lang="pl-PL" sz="3200" dirty="0" smtClean="0"/>
              <a:t>według kursu </a:t>
            </a:r>
            <a:r>
              <a:rPr lang="pl-PL" sz="3200" dirty="0"/>
              <a:t>średniego ogłaszanego przez Narodowy Bank Polski, </a:t>
            </a:r>
            <a:r>
              <a:rPr lang="pl-PL" sz="3200" dirty="0" smtClean="0"/>
              <a:t>obowiązującego w </a:t>
            </a:r>
            <a:r>
              <a:rPr lang="pl-PL" sz="3200" dirty="0"/>
              <a:t>dniu wydania zezwolenia na utworzenie banku.</a:t>
            </a:r>
          </a:p>
        </p:txBody>
      </p:sp>
      <p:pic>
        <p:nvPicPr>
          <p:cNvPr id="4" name="Picture 6" descr="logo zatwierdz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-1"/>
            <a:ext cx="9144001" cy="141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364</Words>
  <Application>Microsoft Office PowerPoint</Application>
  <PresentationFormat>Pokaz na ekranie (4:3)</PresentationFormat>
  <Paragraphs>44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Jak odróżnić  instytucję bankową  od parabankowej?</vt:lpstr>
      <vt:lpstr>Bank to instytucja, której działalność jest szczegółowo regulowana  w ustawie  Prawo bankowe.  Instytucje bankowe podlegają ścisłemu nadzorowi, który sprawowany jest przez Komisję Nadzoru Finansowego. </vt:lpstr>
      <vt:lpstr>Art. 2. Bank jest osobą prawną utworzoną zgodnie z przepisami ustaw, działającą na podstawie zezwoleń uprawniających do wykonywania czynności bankowych obciążających ryzykiem środki powierzone pod jakimkolwiek tytułem zwrotnym.</vt:lpstr>
      <vt:lpstr>Art. 30. 1. Utworzenie banku może nastąpić, jeżeli: 1) zostało zapewnione wyposażenie banku w:     a) fundusze własne, których wielkość  powinna być dostosowana do rodzaju czynności bankowych przewidzianych do wykonywania  i rozmiaru zamierzonej działalności,</vt:lpstr>
      <vt:lpstr>   b) pomieszczenia posiadające odpowiednie urządzenia techniczne, należycie zabezpieczające przechowywane w banku wartości, z uwzględnieniem zakresu i rodzaju prowadzonej działalności bankowej,</vt:lpstr>
      <vt:lpstr>2) założyciele oraz osoby przewidziane do objęcia w banku stanowisk członków zarządu,  w tym prezesa, dają rękojmię ostrożnego  i stabilnego zarządzania bankiem, przy czym  co najmniej dwie osoby przewidziane do objęcia w banku stanowisk członków zarządu posiadają wykształcenie i doświadczenie zawodowe niezbędne do kierowania bankiem oraz udowodnioną znajomość języka polskiego,</vt:lpstr>
      <vt:lpstr>3) (uchylony); 4) przedstawiony przez założycieli plan działalności banku na okres co najmniej trzyletni wskazuje, że działalność ta będzie bezpieczna dla środków pieniężnych gromadzonych w banku.</vt:lpstr>
      <vt:lpstr>Art. 32. 1. Wnoszony przez założycieli banku kapitał założycielski, z zastrzeżeniem ust. 2,  nie może być niższy od równowartości w złotych  5 000 000 euro przeliczonej według kursu średniego ogłaszanego przez Narodowy Bank Polski, obowiązującego w dniu wydania zezwolenia na utworzenie banku.</vt:lpstr>
      <vt:lpstr>2. W przypadku banków spółdzielczych, których założyciele wyrazili zamiar zawarcia umowy zrzeszenia, na podstawie ustawy o funkcjonowaniu banków spółdzielczych, ich zrzeszaniu się i bankach zrzeszających, kapitał założycielski nie może być niższy  od równowartości w złotych 1 000 000 euro przeliczonej według kursu średniego ogłaszanego przez Narodowy Bank Polski, obowiązującego w dniu wydania zezwolenia na utworzenie banku.</vt:lpstr>
      <vt:lpstr>Środki finansowe lokowane przez konsumentów w bankach są zabezpieczone poprzez  Bankowy Fundusz Gwarancyjny,  który w przypadku niewypłacalności banku zwraca konsumentom ich pieniądze (do kwoty 100 tys. euro)</vt:lpstr>
      <vt:lpstr>Nie istnieje prawna definicja pojęcia „parabank”.  Potocznie takim mianem określa się instytucje, które w ramach działalności gospodarczej świadczą usługi podobne do usług świadczonych przez banki. </vt:lpstr>
      <vt:lpstr>Przede wszystkim udzielają konsumentom pożyczek i taka działalność, o ile nie narusza przepisów regulujących ich udzielanie  (w szczególności kodeksu cywilnego  i ustawy o kredycie konsumenckim) jest dozwolona. </vt:lpstr>
      <vt:lpstr>Oferty parabanków zachęcają brakiem skomplikowanych procedur i wysokich wymagań dotyczących zdolności kredytowej przy zawieraniu umów. Zwykle jednak wiążą się z bardzo wysokimi kosztami, które mogą wielokrotnie przewyższać koszty kredytów udzielanych przez banki</vt:lpstr>
      <vt:lpstr>Oprócz parabanków udzielających pożyczek istnieją również parabanki, które oferują konsumentom produkty podobne do lokat oszczędnościowych. </vt:lpstr>
      <vt:lpstr>W tym miejscu należy podkreślić,  że przepis art. 171 prawa bankowego przewiduje sankcję karną  za gromadzenie bez zezwolenia środków pieniężnych klientów w celu obciążania ich ryzykiem. </vt:lpstr>
      <vt:lpstr>Parabanki nie są uprawnione do gromadzenia środków pieniężnych  i obciążania ich ryzykiem, gdyż są to czynności bankowe, na których wykonywanie podmiot powinien uzyskać zezwolenie od Komisji Nadzoru Finansowego. </vt:lpstr>
      <vt:lpstr>Powierzenie oszczędności podmiotowi zajmującemu się tego typu działalnością związane jest z bardzo dużym ryzykiem, ponieważ wspomniane instytucje nie są nadzorowane przez Komisję Nadzoru Finansowego.</vt:lpstr>
      <vt:lpstr>Jeżeli konsument powierzy środki finansowe instytucji innej niż bank, w przypadku jej niewypłacalności nie otrzyma zwrotu swoich środków z Bankowego Funduszu Gwarancyjnego. </vt:lpstr>
      <vt:lpstr>Parabanki nie posiadają żadnych zabezpieczeń zwrotu środków powierzonych im przez konsumentów. Niektóre, aby uwiarygodnić bezpieczeństwo powierzonych im środków, oferują różnego rodzaju ubezpieczenia, bądź zakładają pozabankowe fundusze gwarancyjne. </vt:lpstr>
      <vt:lpstr>Należy jednak pamiętać, że ubezpieczenie  czy też pozabankowy fundusz gwarantujący rzekomo bezpieczeństwo powierzonych parabankowi pieniędzy, opiewają na zbyt niskie kwoty, aby konsumenci w przypadku niewypłacalności takiej instytucji otrzymali zwrot swoich środków. Ponadto nie są regulowane przepisami obowiązującego prawa.</vt:lpstr>
      <vt:lpstr>KNF sprawdza, czy sposób działania banków nie zagraża bezpieczeństwu środków powierzonych im przez klientów, publikuje też tzw. „czarną listę” podmiotów podejrzanych o prowadzenie działalności bankowej bez wymaganego prawem zezwolenia.</vt:lpstr>
      <vt:lpstr>Slajd 22</vt:lpstr>
      <vt:lpstr>Slajd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odróżnić instytucję bankową  od parabankowej?</dc:title>
  <dc:creator>RobertB</dc:creator>
  <cp:lastModifiedBy>RobertB</cp:lastModifiedBy>
  <cp:revision>13</cp:revision>
  <dcterms:created xsi:type="dcterms:W3CDTF">2013-03-15T10:23:11Z</dcterms:created>
  <dcterms:modified xsi:type="dcterms:W3CDTF">2013-03-15T12:14:14Z</dcterms:modified>
</cp:coreProperties>
</file>